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1" r:id="rId3"/>
    <p:sldId id="257" r:id="rId4"/>
    <p:sldId id="258" r:id="rId5"/>
    <p:sldId id="261" r:id="rId6"/>
    <p:sldId id="259" r:id="rId7"/>
    <p:sldId id="262" r:id="rId8"/>
    <p:sldId id="260" r:id="rId9"/>
    <p:sldId id="277" r:id="rId10"/>
    <p:sldId id="266" r:id="rId11"/>
    <p:sldId id="263" r:id="rId12"/>
    <p:sldId id="264" r:id="rId13"/>
    <p:sldId id="281" r:id="rId14"/>
    <p:sldId id="280" r:id="rId15"/>
    <p:sldId id="278" r:id="rId16"/>
    <p:sldId id="279" r:id="rId17"/>
    <p:sldId id="267" r:id="rId18"/>
    <p:sldId id="268" r:id="rId19"/>
    <p:sldId id="274" r:id="rId20"/>
    <p:sldId id="275" r:id="rId21"/>
    <p:sldId id="276" r:id="rId22"/>
    <p:sldId id="269" r:id="rId23"/>
    <p:sldId id="270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163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742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53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70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46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246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43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8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6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8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4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133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6045817" cy="1179576"/>
          </a:xfrm>
        </p:spPr>
        <p:txBody>
          <a:bodyPr>
            <a:normAutofit/>
          </a:bodyPr>
          <a:lstStyle/>
          <a:p>
            <a:r>
              <a:rPr lang="en-US" sz="3500" dirty="0"/>
              <a:t>Deep Q-Network (DQN) for Traffic Light Control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934647" y="2286001"/>
            <a:ext cx="7626096" cy="3695020"/>
          </a:xfrm>
        </p:spPr>
        <p:txBody>
          <a:bodyPr>
            <a:normAutofit/>
          </a:bodyPr>
          <a:lstStyle/>
          <a:p>
            <a:pPr marL="0" indent="0">
              <a:buNone/>
              <a:defRPr sz="2000"/>
            </a:pPr>
            <a:endParaRPr sz="1900" dirty="0"/>
          </a:p>
          <a:p>
            <a:pPr>
              <a:defRPr sz="2000"/>
            </a:pPr>
            <a:r>
              <a:rPr sz="1900" dirty="0"/>
              <a:t>Authors: Nawaf Salman, Nahel </a:t>
            </a:r>
            <a:r>
              <a:rPr sz="1900" dirty="0" err="1"/>
              <a:t>Awidat</a:t>
            </a:r>
            <a:endParaRPr lang="en-US" sz="1900" dirty="0"/>
          </a:p>
          <a:p>
            <a:pPr>
              <a:defRPr sz="2000"/>
            </a:pPr>
            <a:r>
              <a:rPr lang="en-US" sz="1900" dirty="0"/>
              <a:t>Supervisor: Dr. </a:t>
            </a:r>
            <a:r>
              <a:rPr lang="en-US" sz="1900" dirty="0" err="1"/>
              <a:t>Ayal</a:t>
            </a:r>
            <a:r>
              <a:rPr lang="en-US" sz="1900" dirty="0"/>
              <a:t> </a:t>
            </a:r>
            <a:r>
              <a:rPr lang="en-US" sz="1900" dirty="0" err="1"/>
              <a:t>Taitler</a:t>
            </a:r>
            <a:endParaRPr sz="1900" dirty="0"/>
          </a:p>
          <a:p>
            <a:pPr>
              <a:defRPr sz="2000"/>
            </a:pPr>
            <a:r>
              <a:rPr sz="1900" dirty="0"/>
              <a:t>Submission Date: </a:t>
            </a:r>
            <a:r>
              <a:rPr lang="en-US" sz="1900" dirty="0"/>
              <a:t>07/11/2024</a:t>
            </a:r>
          </a:p>
          <a:p>
            <a:pPr>
              <a:defRPr sz="2000"/>
            </a:pPr>
            <a:r>
              <a:rPr lang="en-US" sz="1900" dirty="0"/>
              <a:t>Semester: Winter 2023</a:t>
            </a:r>
            <a:endParaRPr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Training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22960" y="2360066"/>
                <a:ext cx="8229600" cy="4525963"/>
              </a:xfrm>
            </p:spPr>
            <p:txBody>
              <a:bodyPr/>
              <a:lstStyle/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Training DQN involves: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Replay memory for experience storage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Target network for stability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Soft updates for gradual learning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choose optimal action using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𝑒𝑥𝑝𝑙𝑜𝑟𝑎𝑡𝑖𝑜𝑛</m:t>
                    </m:r>
                  </m:oMath>
                </a14:m>
                <a:r>
                  <a:rPr lang="en-US" dirty="0"/>
                  <a:t> method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 </a:t>
                </a:r>
              </a:p>
              <a:p>
                <a:pPr marL="0" indent="0">
                  <a:buNone/>
                  <a:defRPr sz="2000"/>
                </a:pP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960" y="2360066"/>
                <a:ext cx="8229600" cy="4525963"/>
              </a:xfrm>
              <a:blipFill>
                <a:blip r:embed="rId2"/>
                <a:stretch>
                  <a:fillRect l="-1778" t="-1346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37361"/>
            <a:ext cx="8229600" cy="4525963"/>
          </a:xfrm>
        </p:spPr>
        <p:txBody>
          <a:bodyPr/>
          <a:lstStyle/>
          <a:p>
            <a:pPr marL="0" indent="0">
              <a:buNone/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SUMO (</a:t>
            </a:r>
            <a:r>
              <a:rPr lang="en-US" sz="2000" kern="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Simulation of Urban </a:t>
            </a:r>
            <a:r>
              <a:rPr lang="en-US" sz="2000" kern="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MObility</a:t>
            </a:r>
            <a:r>
              <a:rPr lang="en-US" dirty="0"/>
              <a:t>): </a:t>
            </a:r>
          </a:p>
          <a:p>
            <a:pPr marL="0" indent="0">
              <a:buNone/>
              <a:defRPr sz="2000"/>
            </a:pPr>
            <a:r>
              <a:rPr lang="en-US" dirty="0"/>
              <a:t>	- create junction and traffic light system (TLS)</a:t>
            </a:r>
          </a:p>
          <a:p>
            <a:pPr marL="0" indent="0">
              <a:buNone/>
              <a:defRPr sz="2000"/>
            </a:pPr>
            <a:r>
              <a:rPr lang="en-US" dirty="0"/>
              <a:t>	- create cars and buses flows</a:t>
            </a:r>
          </a:p>
          <a:p>
            <a:pPr marL="0" indent="0">
              <a:buNone/>
              <a:defRPr sz="2000"/>
            </a:pPr>
            <a:r>
              <a:rPr lang="en-US" dirty="0"/>
              <a:t>	- provides ability to customize the environment</a:t>
            </a:r>
          </a:p>
          <a:p>
            <a:pPr marL="0" indent="0">
              <a:buNone/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TRACI</a:t>
            </a:r>
            <a:r>
              <a:rPr lang="en-US" dirty="0"/>
              <a:t>:</a:t>
            </a:r>
          </a:p>
          <a:p>
            <a:pPr marL="0" indent="0">
              <a:buNone/>
              <a:defRPr sz="2000"/>
            </a:pPr>
            <a:r>
              <a:rPr lang="en-US" dirty="0"/>
              <a:t>	- API to communicate with SUMO</a:t>
            </a:r>
          </a:p>
          <a:p>
            <a:pPr marL="0" indent="0">
              <a:buNone/>
              <a:defRPr sz="2000"/>
            </a:pPr>
            <a:r>
              <a:rPr lang="en-US" dirty="0"/>
              <a:t>	- Get data about junction status</a:t>
            </a:r>
          </a:p>
          <a:p>
            <a:pPr marL="0" indent="0">
              <a:buNone/>
              <a:defRPr sz="2000"/>
            </a:pPr>
            <a:r>
              <a:rPr lang="en-US" dirty="0"/>
              <a:t>	- Control the TLS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Traffic setup includes: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Vehicle types: cars, buses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Pre-defined traffic phases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Exponential</a:t>
            </a:r>
            <a:r>
              <a:rPr lang="en-US" dirty="0"/>
              <a:t>ly</a:t>
            </a:r>
            <a:r>
              <a:rPr dirty="0"/>
              <a:t> distribut</a:t>
            </a:r>
            <a:r>
              <a:rPr lang="en-US" dirty="0"/>
              <a:t>ed</a:t>
            </a:r>
            <a:r>
              <a:rPr dirty="0"/>
              <a:t> </a:t>
            </a:r>
            <a:r>
              <a:rPr lang="en-US" dirty="0"/>
              <a:t>intervals </a:t>
            </a:r>
            <a:r>
              <a:rPr dirty="0"/>
              <a:t>mimics real traffic flow.</a:t>
            </a:r>
          </a:p>
          <a:p>
            <a:pPr marL="0" indent="0">
              <a:buNone/>
              <a:defRPr sz="2000"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A94941-3F45-4E18-52B3-2489B1626F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6"/>
          <a:stretch/>
        </p:blipFill>
        <p:spPr bwMode="auto">
          <a:xfrm>
            <a:off x="2272711" y="3715529"/>
            <a:ext cx="2765425" cy="24803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C85C56F-7E19-7917-AA64-CB6F9AE58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28" y="2891367"/>
            <a:ext cx="1600200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1DC98F64-8324-CD11-18E1-F3C59004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992" y="1927223"/>
            <a:ext cx="5143501" cy="434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1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41677"/>
            <a:ext cx="8018962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3 simulation types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each simulation 10 times (with different seeds) and train 10 models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100-200 episodes to train each model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3600 steps in each episode</a:t>
            </a:r>
          </a:p>
        </p:txBody>
      </p:sp>
    </p:spTree>
    <p:extLst>
      <p:ext uri="{BB962C8B-B14F-4D97-AF65-F5344CB8AC3E}">
        <p14:creationId xmlns:p14="http://schemas.microsoft.com/office/powerpoint/2010/main" val="2529845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589FC63-EB54-88A0-6321-FDEB1681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1</a:t>
            </a:r>
            <a:endParaRPr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CBAAEA-6DA0-F7DC-EE4F-479271251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66" y="1928328"/>
            <a:ext cx="7543801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low pressure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cars only</a:t>
            </a:r>
            <a:br>
              <a:rPr lang="en-US" dirty="0"/>
            </a:br>
            <a:r>
              <a:rPr lang="en-US" dirty="0"/>
              <a:t>        - in each lane with interval: exp(</a:t>
            </a:r>
            <a:r>
              <a:rPr lang="he-IL" sz="1800" kern="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0.07</a:t>
            </a:r>
            <a:r>
              <a:rPr lang="en-US" sz="1800" kern="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reward = minus TTT</a:t>
            </a:r>
            <a:endParaRPr lang="en-IL" dirty="0"/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25D8B853-71A8-CC4B-1BDF-2D00C6B402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7943" y="3178107"/>
            <a:ext cx="3714476" cy="302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589FC63-EB54-88A0-6321-FDEB1681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2 + 3</a:t>
            </a:r>
            <a:endParaRPr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CBAAEA-6DA0-F7DC-EE4F-479271251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66" y="1928328"/>
            <a:ext cx="7543801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high pressure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cars and buses</a:t>
            </a:r>
            <a:br>
              <a:rPr lang="en-US" dirty="0"/>
            </a:br>
            <a:r>
              <a:rPr lang="en-US" dirty="0"/>
              <a:t>        - cars with intervals between exp(0.07) and exp(0.1)</a:t>
            </a:r>
            <a:br>
              <a:rPr lang="en-US" dirty="0"/>
            </a:br>
            <a:r>
              <a:rPr lang="en-US" dirty="0"/>
              <a:t>        - buses with intervals between exp(0.01) and exp(0.03)</a:t>
            </a:r>
            <a:endParaRPr lang="en-US" sz="1800" kern="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reward: </a:t>
            </a:r>
            <a:br>
              <a:rPr lang="en-US" dirty="0"/>
            </a:br>
            <a:r>
              <a:rPr lang="en-US" dirty="0"/>
              <a:t>        - Sim2: minus TTT</a:t>
            </a:r>
            <a:br>
              <a:rPr lang="en-US" dirty="0"/>
            </a:br>
            <a:r>
              <a:rPr lang="en-US" dirty="0"/>
              <a:t>        - Sim3: minus weighted TTT</a:t>
            </a:r>
            <a:endParaRPr lang="en-IL" dirty="0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5A5F220-3CAF-FB85-CBE0-89CA37608C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0407" y="3322864"/>
            <a:ext cx="3412671" cy="291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95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04961"/>
            <a:ext cx="7543800" cy="1450757"/>
          </a:xfrm>
        </p:spPr>
        <p:txBody>
          <a:bodyPr/>
          <a:lstStyle/>
          <a:p>
            <a:r>
              <a:rPr dirty="0"/>
              <a:t>Results - Low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EC66E-4956-11E8-9DDE-0C899B75D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42" y="1843879"/>
            <a:ext cx="5783036" cy="432532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F6C5F-92AA-585D-52E4-50DC949F6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15" y="2161889"/>
            <a:ext cx="7394344" cy="4079638"/>
          </a:xfrm>
          <a:prstGeom prst="rect">
            <a:avLst/>
          </a:prstGeom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5EEC721E-FB38-EA40-05DB-0FAC2AF2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Weighted Reward</a:t>
            </a:r>
            <a:endParaRPr lang="en-IL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C60B005-F334-3F74-8F13-90D715E2F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4AB64-B850-E8B3-4289-0CC8200D2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86" y="2129983"/>
            <a:ext cx="7543801" cy="3952410"/>
          </a:xfrm>
          <a:prstGeom prst="rect">
            <a:avLst/>
          </a:prstGeom>
        </p:spPr>
      </p:pic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9632B152-6E65-A2B4-76CD-6F57B5293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Non-Weighted Reward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805653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53D6-BD5F-99C8-1D17-6370DFD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 dirty="0"/>
              <a:t>Outline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BF2B5C-BAC6-A3BB-CE6E-DB6046A327EF}"/>
              </a:ext>
            </a:extLst>
          </p:cNvPr>
          <p:cNvSpPr txBox="1"/>
          <p:nvPr/>
        </p:nvSpPr>
        <p:spPr>
          <a:xfrm>
            <a:off x="763198" y="2032846"/>
            <a:ext cx="457200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  <a:defRPr sz="2000"/>
            </a:pPr>
            <a:r>
              <a:rPr lang="en-US" dirty="0"/>
              <a:t>Introduction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Problem Statement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Explored Solutions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Why RL ?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MDP Definition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Overview of DQN Algorithm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Training Process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Simulation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Results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Conclusion &amp; Future Work</a:t>
            </a:r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64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45008E9-A8EF-E4F8-FA7E-E8A36FC33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092BBE-40B6-74F1-B931-2B84C6197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63" y="2252867"/>
            <a:ext cx="6829743" cy="3984647"/>
          </a:xfrm>
          <a:prstGeom prst="rect">
            <a:avLst/>
          </a:prstGeom>
        </p:spPr>
      </p:pic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8F4A356A-7996-943E-09DC-7A2D81F19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Space-Time plot – Max Pressure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3262414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45008E9-A8EF-E4F8-FA7E-E8A36FC33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89F029-2535-97A4-F534-3FCF27920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954" y="2342592"/>
            <a:ext cx="7076806" cy="3870054"/>
          </a:xfrm>
          <a:prstGeom prst="rect">
            <a:avLst/>
          </a:prstGeom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2EB1652-B607-41A5-15BB-B43EDF788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Space-Time plot – DQN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797113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000249"/>
            <a:ext cx="8229600" cy="41066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Improvement Over Static Methods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Successful Use of DQN in Traffic Control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Successful prioritization of public transportation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Feasible to implement for real life TLS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endParaRPr lang="en-US" dirty="0"/>
          </a:p>
          <a:p>
            <a:pPr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Future </a:t>
            </a:r>
            <a:r>
              <a:rPr lang="en-US" dirty="0"/>
              <a:t>Work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181077"/>
            <a:ext cx="7969977" cy="276648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Exploring multi-agent RL for larger networks 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Experimenting with other RL methods like PPO, A3C …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Consider more advanced DQN variations like DDQN, Rainbow 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75" y="2179864"/>
            <a:ext cx="8095053" cy="36950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Fixed-schedule traffic lights can't adapt to real-time traffic, causing congestion and longer wait times.</a:t>
            </a:r>
          </a:p>
          <a:p>
            <a:pPr>
              <a:defRPr sz="2000"/>
            </a:pPr>
            <a:endParaRPr lang="en-US" sz="1900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Importance of efficient traffic management in modern cities:</a:t>
            </a:r>
          </a:p>
          <a:p>
            <a:pPr marL="0" indent="0">
              <a:buNone/>
              <a:defRPr sz="2000"/>
            </a:pPr>
            <a:r>
              <a:rPr lang="en-US" sz="1900" dirty="0"/>
              <a:t>	- Reduces waiting times</a:t>
            </a:r>
          </a:p>
          <a:p>
            <a:pPr marL="0" indent="0">
              <a:buNone/>
              <a:defRPr sz="2000"/>
            </a:pPr>
            <a:r>
              <a:rPr lang="en-US" sz="1900" dirty="0"/>
              <a:t>	- Minimizes pollution</a:t>
            </a:r>
          </a:p>
          <a:p>
            <a:pPr marL="0" indent="0">
              <a:buNone/>
              <a:defRPr sz="2000"/>
            </a:pPr>
            <a:r>
              <a:rPr lang="en-US" sz="1900" dirty="0"/>
              <a:t>	- Enhances quality of life</a:t>
            </a:r>
          </a:p>
          <a:p>
            <a:pPr marL="0" indent="0">
              <a:buNone/>
              <a:defRPr sz="2000"/>
            </a:pPr>
            <a:endParaRPr lang="en-US" sz="1900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Objective: Implement adaptive traffic light control.</a:t>
            </a:r>
          </a:p>
          <a:p>
            <a:pPr marL="0" indent="0">
              <a:buNone/>
              <a:defRPr sz="2000"/>
            </a:pP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814855" cy="4023360"/>
          </a:xfrm>
        </p:spPr>
        <p:txBody>
          <a:bodyPr/>
          <a:lstStyle/>
          <a:p>
            <a:pPr marL="0" indent="0">
              <a:buNone/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Challenges</a:t>
            </a:r>
            <a:r>
              <a:rPr dirty="0"/>
              <a:t>: 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-</a:t>
            </a:r>
            <a:r>
              <a:rPr dirty="0"/>
              <a:t>Reduce waiting times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-</a:t>
            </a:r>
            <a:r>
              <a:rPr dirty="0"/>
              <a:t>prioritize public transport</a:t>
            </a:r>
            <a:endParaRPr lang="en-US" dirty="0"/>
          </a:p>
          <a:p>
            <a:pPr marL="0" indent="0">
              <a:buNone/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This requires a dynamic solution that responds to real-time conditions.</a:t>
            </a:r>
            <a:endParaRPr lang="en-US" dirty="0"/>
          </a:p>
          <a:p>
            <a:pPr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Use RL and DQN</a:t>
            </a:r>
          </a:p>
          <a:p>
            <a:pPr>
              <a:defRPr sz="2000"/>
            </a:pPr>
            <a:endParaRPr lang="en-US" dirty="0"/>
          </a:p>
          <a:p>
            <a:pPr>
              <a:defRPr sz="2000"/>
            </a:pPr>
            <a:endParaRPr lang="en-US" dirty="0"/>
          </a:p>
          <a:p>
            <a:pPr marL="0" indent="0">
              <a:buNone/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Explored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984527"/>
            <a:ext cx="7684227" cy="4228494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Compared methods: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Max Pressure: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	Dynamic optimization.</a:t>
            </a:r>
          </a:p>
          <a:p>
            <a:pPr marL="0" indent="0">
              <a:buNone/>
              <a:defRPr sz="2000"/>
            </a:pPr>
            <a:r>
              <a:rPr lang="en-US" dirty="0"/>
              <a:t>		Doesn’t consider long-term impact of its decision.</a:t>
            </a:r>
          </a:p>
          <a:p>
            <a:pPr marL="0" indent="0">
              <a:buNone/>
              <a:defRPr sz="2000"/>
            </a:pPr>
            <a:r>
              <a:rPr lang="en-US" dirty="0"/>
              <a:t>	- 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Actor-Critic Algorithms</a:t>
            </a:r>
            <a:r>
              <a:rPr lang="en-US" dirty="0"/>
              <a:t>:</a:t>
            </a:r>
          </a:p>
          <a:p>
            <a:pPr marL="0" indent="0">
              <a:buNone/>
              <a:defRPr sz="2000"/>
            </a:pPr>
            <a:r>
              <a:rPr lang="en-US" dirty="0"/>
              <a:t>		</a:t>
            </a:r>
            <a:r>
              <a:rPr dirty="0"/>
              <a:t>High computation requirement</a:t>
            </a:r>
            <a:r>
              <a:rPr lang="en-US" dirty="0"/>
              <a:t>.</a:t>
            </a:r>
          </a:p>
          <a:p>
            <a:pPr marL="0" indent="0">
              <a:buNone/>
              <a:defRPr sz="2000"/>
            </a:pPr>
            <a:r>
              <a:rPr lang="en-US" dirty="0"/>
              <a:t>		Training Requires direct environment interaction.</a:t>
            </a:r>
            <a:endParaRPr dirty="0"/>
          </a:p>
          <a:p>
            <a:pPr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Chosen: DQN</a:t>
            </a:r>
            <a:r>
              <a:rPr lang="en-US" dirty="0"/>
              <a:t>.</a:t>
            </a:r>
          </a:p>
          <a:p>
            <a:pPr marL="0" indent="0">
              <a:buNone/>
              <a:defRPr sz="2000"/>
            </a:pPr>
            <a:r>
              <a:rPr lang="en-US" dirty="0"/>
              <a:t>	- Adapts to complex, changing environments.</a:t>
            </a:r>
          </a:p>
          <a:p>
            <a:pPr marL="0" indent="0">
              <a:buNone/>
              <a:defRPr sz="2000"/>
            </a:pPr>
            <a:r>
              <a:rPr lang="en-US" dirty="0"/>
              <a:t>	- Handles large state spaces.</a:t>
            </a:r>
          </a:p>
          <a:p>
            <a:pPr marL="0" indent="0">
              <a:buNone/>
              <a:defRPr sz="2000"/>
            </a:pPr>
            <a:r>
              <a:rPr lang="en-US" dirty="0"/>
              <a:t>	- ability to learning from past data without interaction with environment.</a:t>
            </a:r>
          </a:p>
          <a:p>
            <a:pPr marL="0" indent="0">
              <a:buNone/>
              <a:defRPr sz="2000"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Why </a:t>
            </a:r>
            <a:r>
              <a:rPr lang="en-US" dirty="0"/>
              <a:t>RL </a:t>
            </a:r>
            <a:r>
              <a:rPr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09020"/>
            <a:ext cx="8067948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RL provides adaptive, responsive control suitable for real-time scenarios.</a:t>
            </a:r>
          </a:p>
          <a:p>
            <a:pPr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Why RL for traffic management?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Handles dynamic traffic conditions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Learns optimal control strategies over time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- Can handle high pressure </a:t>
            </a:r>
          </a:p>
          <a:p>
            <a:pPr marL="0" indent="0">
              <a:buNone/>
              <a:defRPr sz="2000"/>
            </a:pPr>
            <a:r>
              <a:rPr lang="en-US" dirty="0"/>
              <a:t>	- Can prioritize public transport efficiently</a:t>
            </a:r>
          </a:p>
          <a:p>
            <a:pPr marL="0" indent="0">
              <a:buNone/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607" y="462416"/>
            <a:ext cx="8229600" cy="1143000"/>
          </a:xfrm>
        </p:spPr>
        <p:txBody>
          <a:bodyPr/>
          <a:lstStyle/>
          <a:p>
            <a:r>
              <a:rPr lang="en-US" dirty="0"/>
              <a:t>MDP definition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2078" y="1989137"/>
                <a:ext cx="4433207" cy="4060599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State: 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Current phase one-hot encoding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Time in current phase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number of cars on each lane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number of buses on each lane</a:t>
                </a:r>
                <a:br>
                  <a:rPr lang="en-US" dirty="0"/>
                </a:br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Action: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- 0: Stay in current phase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- 1: Move to next state</a:t>
                </a:r>
                <a:br>
                  <a:rPr lang="en-US" dirty="0"/>
                </a:br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GAMMA: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99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  <a:defRPr sz="2000"/>
                </a:pPr>
                <a:endParaRPr lang="en-US" dirty="0"/>
              </a:p>
              <a:p>
                <a:pPr marL="0" indent="0">
                  <a:buNone/>
                  <a:defRPr sz="2000"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2078" y="1989137"/>
                <a:ext cx="4433207" cy="4060599"/>
              </a:xfrm>
              <a:blipFill>
                <a:blip r:embed="rId2"/>
                <a:stretch>
                  <a:fillRect l="-3164" t="-255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66B716-4063-C02E-F9A4-1945C2CD70C7}"/>
              </a:ext>
            </a:extLst>
          </p:cNvPr>
          <p:cNvSpPr txBox="1">
            <a:spLocks/>
          </p:cNvSpPr>
          <p:nvPr/>
        </p:nvSpPr>
        <p:spPr>
          <a:xfrm>
            <a:off x="4808765" y="1989137"/>
            <a:ext cx="4433207" cy="40605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Reward: we examine 2 rewards functions:</a:t>
            </a:r>
          </a:p>
          <a:p>
            <a:pPr marL="0" indent="0">
              <a:buNone/>
              <a:defRPr sz="2000"/>
            </a:pPr>
            <a:r>
              <a:rPr lang="en-US" dirty="0"/>
              <a:t>	- Minus TTT (Total Travel Time)</a:t>
            </a:r>
          </a:p>
          <a:p>
            <a:pPr marL="0" indent="0">
              <a:buNone/>
              <a:defRPr sz="2000"/>
            </a:pPr>
            <a:r>
              <a:rPr lang="en-US" dirty="0"/>
              <a:t>	- Minus Weighted TTT:</a:t>
            </a:r>
          </a:p>
          <a:p>
            <a:pPr marL="0" indent="0">
              <a:buNone/>
              <a:defRPr sz="2000"/>
            </a:pPr>
            <a:r>
              <a:rPr lang="en-US" dirty="0"/>
              <a:t>		Car weight = x1</a:t>
            </a:r>
            <a:br>
              <a:rPr lang="en-US" dirty="0"/>
            </a:br>
            <a:r>
              <a:rPr lang="en-US" dirty="0"/>
              <a:t>		Bus weight = x15 </a:t>
            </a:r>
          </a:p>
          <a:p>
            <a:pPr marL="0" indent="0">
              <a:buFont typeface="Calibri" panose="020F0502020204030204" pitchFamily="34" charset="0"/>
              <a:buNone/>
              <a:defRPr sz="2000"/>
            </a:pP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Overview of DQN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53298"/>
            <a:ext cx="8229600" cy="160836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DQN leverages deep neural networks to </a:t>
            </a:r>
            <a:r>
              <a:rPr lang="en-US" dirty="0"/>
              <a:t>estimate the Q function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Network Input: State Vector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Network Output: Q values of each action</a:t>
            </a:r>
            <a:endParaRPr dirty="0"/>
          </a:p>
          <a:p>
            <a:pPr marL="0" indent="0">
              <a:buNone/>
              <a:defRPr sz="2000"/>
            </a:pPr>
            <a:endParaRPr lang="en-US" dirty="0"/>
          </a:p>
          <a:p>
            <a:pPr marL="0" indent="0">
              <a:buNone/>
              <a:defRPr sz="2000"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3A2EB-A1F4-13F9-235B-E052C90C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435" y="3281454"/>
            <a:ext cx="6547758" cy="29912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Training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158DE-CEB0-15A3-E405-4C8333C23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13" y="2102615"/>
            <a:ext cx="7289247" cy="355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68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1603</TotalTime>
  <Words>741</Words>
  <Application>Microsoft Office PowerPoint</Application>
  <PresentationFormat>On-screen Show (4:3)</PresentationFormat>
  <Paragraphs>133</Paragraphs>
  <Slides>23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Wingdings</vt:lpstr>
      <vt:lpstr>Retrospect</vt:lpstr>
      <vt:lpstr>Deep Q-Network (DQN) for Traffic Light Control</vt:lpstr>
      <vt:lpstr>Outline</vt:lpstr>
      <vt:lpstr>Introduction</vt:lpstr>
      <vt:lpstr>Problem Statement</vt:lpstr>
      <vt:lpstr>Explored Solutions</vt:lpstr>
      <vt:lpstr>Why RL ?</vt:lpstr>
      <vt:lpstr>MDP definition</vt:lpstr>
      <vt:lpstr>Overview of DQN Algorithm</vt:lpstr>
      <vt:lpstr>Training Process</vt:lpstr>
      <vt:lpstr>Training Process</vt:lpstr>
      <vt:lpstr>Simulation Environment</vt:lpstr>
      <vt:lpstr>Simulation Setup</vt:lpstr>
      <vt:lpstr>Simulation Setup</vt:lpstr>
      <vt:lpstr>Simulation Setup</vt:lpstr>
      <vt:lpstr>Simulation 1</vt:lpstr>
      <vt:lpstr>Simulation 2 + 3</vt:lpstr>
      <vt:lpstr>Results - Low Pressure</vt:lpstr>
      <vt:lpstr>Results - High Pressure</vt:lpstr>
      <vt:lpstr>Results - High Pressure</vt:lpstr>
      <vt:lpstr>Results - High Pressure</vt:lpstr>
      <vt:lpstr>Results - High Pressure</vt:lpstr>
      <vt:lpstr>Conclusion</vt:lpstr>
      <vt:lpstr>Future Work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Salman, Nawaf</dc:creator>
  <cp:keywords/>
  <dc:description>generated using python-pptx</dc:description>
  <cp:lastModifiedBy>Salman, Nawaf</cp:lastModifiedBy>
  <cp:revision>126</cp:revision>
  <dcterms:created xsi:type="dcterms:W3CDTF">2013-01-27T09:14:16Z</dcterms:created>
  <dcterms:modified xsi:type="dcterms:W3CDTF">2024-11-05T21:41:10Z</dcterms:modified>
  <cp:category/>
</cp:coreProperties>
</file>

<file path=docProps/thumbnail.jpeg>
</file>